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80DE2-A527-4EAD-97A2-1CD6ED58B51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D0D001C-C7CF-4156-BE8F-3E1BB7906B58}">
      <dgm:prSet/>
      <dgm:spPr/>
      <dgm:t>
        <a:bodyPr/>
        <a:lstStyle/>
        <a:p>
          <a:r>
            <a:rPr lang="en-US"/>
            <a:t>Jonson is best known for his plays, which were a significant part of the Jacobean theatre scene. His first major success as a playwright came with the play "Every Man in His Humour" (1598), which established him as a leading figure in the London theatre world.</a:t>
          </a:r>
          <a:r>
            <a:rPr lang="en-US" b="1"/>
            <a:t> </a:t>
          </a:r>
          <a:r>
            <a:rPr lang="en-US"/>
            <a:t>   Jonson was known for his collaboration with the company of actors known as the "Lord Chamberlain's Men" (later renamed the "King's Men"), which included William Shakespeare as a member.</a:t>
          </a:r>
        </a:p>
      </dgm:t>
    </dgm:pt>
    <dgm:pt modelId="{AFCF3592-534E-43A6-AF6A-33144111E83B}" type="parTrans" cxnId="{C18CD628-E4F5-4ABC-BACA-39E6A81CB20B}">
      <dgm:prSet/>
      <dgm:spPr/>
      <dgm:t>
        <a:bodyPr/>
        <a:lstStyle/>
        <a:p>
          <a:endParaRPr lang="en-US"/>
        </a:p>
      </dgm:t>
    </dgm:pt>
    <dgm:pt modelId="{7C6A4DD6-2F6F-40C1-A261-EE2DBE68FCEB}" type="sibTrans" cxnId="{C18CD628-E4F5-4ABC-BACA-39E6A81CB20B}">
      <dgm:prSet/>
      <dgm:spPr/>
      <dgm:t>
        <a:bodyPr/>
        <a:lstStyle/>
        <a:p>
          <a:endParaRPr lang="en-US"/>
        </a:p>
      </dgm:t>
    </dgm:pt>
    <dgm:pt modelId="{5D3CD396-7AB7-44DC-9060-0FA7F6CFD103}">
      <dgm:prSet/>
      <dgm:spPr/>
      <dgm:t>
        <a:bodyPr/>
        <a:lstStyle/>
        <a:p>
          <a:r>
            <a:rPr lang="en-US"/>
            <a:t>He wrote several comedies, tragedies, and masques (courtly entertainments) that showcased his wit, classical learning, and keen observations of contemporary London society.</a:t>
          </a:r>
        </a:p>
      </dgm:t>
    </dgm:pt>
    <dgm:pt modelId="{86623566-A34A-42B9-83FA-33123C47F37D}" type="parTrans" cxnId="{988C39A8-FBBA-46BD-9EBB-317935642DAC}">
      <dgm:prSet/>
      <dgm:spPr/>
      <dgm:t>
        <a:bodyPr/>
        <a:lstStyle/>
        <a:p>
          <a:endParaRPr lang="en-US"/>
        </a:p>
      </dgm:t>
    </dgm:pt>
    <dgm:pt modelId="{C7618555-D9CB-4501-BB37-ED8D83C5F88C}" type="sibTrans" cxnId="{988C39A8-FBBA-46BD-9EBB-317935642DAC}">
      <dgm:prSet/>
      <dgm:spPr/>
      <dgm:t>
        <a:bodyPr/>
        <a:lstStyle/>
        <a:p>
          <a:endParaRPr lang="en-US"/>
        </a:p>
      </dgm:t>
    </dgm:pt>
    <dgm:pt modelId="{4A08F13B-917B-4BDE-BA01-452815E2E36B}" type="pres">
      <dgm:prSet presAssocID="{F8580DE2-A527-4EAD-97A2-1CD6ED58B51E}" presName="hierChild1" presStyleCnt="0">
        <dgm:presLayoutVars>
          <dgm:chPref val="1"/>
          <dgm:dir/>
          <dgm:animOne val="branch"/>
          <dgm:animLvl val="lvl"/>
          <dgm:resizeHandles/>
        </dgm:presLayoutVars>
      </dgm:prSet>
      <dgm:spPr/>
    </dgm:pt>
    <dgm:pt modelId="{C035AD4C-7F73-48B4-A724-E95AA38CD963}" type="pres">
      <dgm:prSet presAssocID="{DD0D001C-C7CF-4156-BE8F-3E1BB7906B58}" presName="hierRoot1" presStyleCnt="0"/>
      <dgm:spPr/>
    </dgm:pt>
    <dgm:pt modelId="{EA9D37E6-B4CD-4DBE-ADDD-6F57AA4E1FFB}" type="pres">
      <dgm:prSet presAssocID="{DD0D001C-C7CF-4156-BE8F-3E1BB7906B58}" presName="composite" presStyleCnt="0"/>
      <dgm:spPr/>
    </dgm:pt>
    <dgm:pt modelId="{7F25514F-E89D-4298-B27F-90A0C31E8437}" type="pres">
      <dgm:prSet presAssocID="{DD0D001C-C7CF-4156-BE8F-3E1BB7906B58}" presName="background" presStyleLbl="node0" presStyleIdx="0" presStyleCnt="2"/>
      <dgm:spPr/>
    </dgm:pt>
    <dgm:pt modelId="{3CED771C-8000-4165-BA73-ADD61AEEF564}" type="pres">
      <dgm:prSet presAssocID="{DD0D001C-C7CF-4156-BE8F-3E1BB7906B58}" presName="text" presStyleLbl="fgAcc0" presStyleIdx="0" presStyleCnt="2">
        <dgm:presLayoutVars>
          <dgm:chPref val="3"/>
        </dgm:presLayoutVars>
      </dgm:prSet>
      <dgm:spPr/>
    </dgm:pt>
    <dgm:pt modelId="{6F5432D4-94F9-4800-95E9-C75544CA6324}" type="pres">
      <dgm:prSet presAssocID="{DD0D001C-C7CF-4156-BE8F-3E1BB7906B58}" presName="hierChild2" presStyleCnt="0"/>
      <dgm:spPr/>
    </dgm:pt>
    <dgm:pt modelId="{2CC54FFD-7ADB-4E56-9273-76F078DD0455}" type="pres">
      <dgm:prSet presAssocID="{5D3CD396-7AB7-44DC-9060-0FA7F6CFD103}" presName="hierRoot1" presStyleCnt="0"/>
      <dgm:spPr/>
    </dgm:pt>
    <dgm:pt modelId="{BF7870C9-71C7-4FF2-9390-336697E4BEAA}" type="pres">
      <dgm:prSet presAssocID="{5D3CD396-7AB7-44DC-9060-0FA7F6CFD103}" presName="composite" presStyleCnt="0"/>
      <dgm:spPr/>
    </dgm:pt>
    <dgm:pt modelId="{6B4A2045-04F9-4863-9F96-AFFED1665CEF}" type="pres">
      <dgm:prSet presAssocID="{5D3CD396-7AB7-44DC-9060-0FA7F6CFD103}" presName="background" presStyleLbl="node0" presStyleIdx="1" presStyleCnt="2"/>
      <dgm:spPr/>
    </dgm:pt>
    <dgm:pt modelId="{2B0E9A4E-747A-4E24-A4B6-BCE290572DBB}" type="pres">
      <dgm:prSet presAssocID="{5D3CD396-7AB7-44DC-9060-0FA7F6CFD103}" presName="text" presStyleLbl="fgAcc0" presStyleIdx="1" presStyleCnt="2">
        <dgm:presLayoutVars>
          <dgm:chPref val="3"/>
        </dgm:presLayoutVars>
      </dgm:prSet>
      <dgm:spPr/>
    </dgm:pt>
    <dgm:pt modelId="{2D486240-06E2-41EC-9E8F-B8E68CECC44E}" type="pres">
      <dgm:prSet presAssocID="{5D3CD396-7AB7-44DC-9060-0FA7F6CFD103}" presName="hierChild2" presStyleCnt="0"/>
      <dgm:spPr/>
    </dgm:pt>
  </dgm:ptLst>
  <dgm:cxnLst>
    <dgm:cxn modelId="{C18CD628-E4F5-4ABC-BACA-39E6A81CB20B}" srcId="{F8580DE2-A527-4EAD-97A2-1CD6ED58B51E}" destId="{DD0D001C-C7CF-4156-BE8F-3E1BB7906B58}" srcOrd="0" destOrd="0" parTransId="{AFCF3592-534E-43A6-AF6A-33144111E83B}" sibTransId="{7C6A4DD6-2F6F-40C1-A261-EE2DBE68FCEB}"/>
    <dgm:cxn modelId="{66ACA651-58D2-4CA0-82D0-6CDE0C37C77D}" type="presOf" srcId="{5D3CD396-7AB7-44DC-9060-0FA7F6CFD103}" destId="{2B0E9A4E-747A-4E24-A4B6-BCE290572DBB}" srcOrd="0" destOrd="0" presId="urn:microsoft.com/office/officeart/2005/8/layout/hierarchy1"/>
    <dgm:cxn modelId="{988C39A8-FBBA-46BD-9EBB-317935642DAC}" srcId="{F8580DE2-A527-4EAD-97A2-1CD6ED58B51E}" destId="{5D3CD396-7AB7-44DC-9060-0FA7F6CFD103}" srcOrd="1" destOrd="0" parTransId="{86623566-A34A-42B9-83FA-33123C47F37D}" sibTransId="{C7618555-D9CB-4501-BB37-ED8D83C5F88C}"/>
    <dgm:cxn modelId="{EBD61ED2-8FDF-41FA-803A-862FED10AA8D}" type="presOf" srcId="{F8580DE2-A527-4EAD-97A2-1CD6ED58B51E}" destId="{4A08F13B-917B-4BDE-BA01-452815E2E36B}" srcOrd="0" destOrd="0" presId="urn:microsoft.com/office/officeart/2005/8/layout/hierarchy1"/>
    <dgm:cxn modelId="{E634F2E4-F32A-41EC-9C67-A43A9780F0B3}" type="presOf" srcId="{DD0D001C-C7CF-4156-BE8F-3E1BB7906B58}" destId="{3CED771C-8000-4165-BA73-ADD61AEEF564}" srcOrd="0" destOrd="0" presId="urn:microsoft.com/office/officeart/2005/8/layout/hierarchy1"/>
    <dgm:cxn modelId="{8F7DCC71-8699-48C2-A13A-3234A2460231}" type="presParOf" srcId="{4A08F13B-917B-4BDE-BA01-452815E2E36B}" destId="{C035AD4C-7F73-48B4-A724-E95AA38CD963}" srcOrd="0" destOrd="0" presId="urn:microsoft.com/office/officeart/2005/8/layout/hierarchy1"/>
    <dgm:cxn modelId="{D39A1024-73DE-40C6-89F7-0847990FE45E}" type="presParOf" srcId="{C035AD4C-7F73-48B4-A724-E95AA38CD963}" destId="{EA9D37E6-B4CD-4DBE-ADDD-6F57AA4E1FFB}" srcOrd="0" destOrd="0" presId="urn:microsoft.com/office/officeart/2005/8/layout/hierarchy1"/>
    <dgm:cxn modelId="{ABE1EEC7-1CCA-4EB4-940C-B849EE24418F}" type="presParOf" srcId="{EA9D37E6-B4CD-4DBE-ADDD-6F57AA4E1FFB}" destId="{7F25514F-E89D-4298-B27F-90A0C31E8437}" srcOrd="0" destOrd="0" presId="urn:microsoft.com/office/officeart/2005/8/layout/hierarchy1"/>
    <dgm:cxn modelId="{6461A30E-86A9-46ED-8482-80DC3D2AA76C}" type="presParOf" srcId="{EA9D37E6-B4CD-4DBE-ADDD-6F57AA4E1FFB}" destId="{3CED771C-8000-4165-BA73-ADD61AEEF564}" srcOrd="1" destOrd="0" presId="urn:microsoft.com/office/officeart/2005/8/layout/hierarchy1"/>
    <dgm:cxn modelId="{341E8708-69BB-446B-95C2-784BE4B79BF8}" type="presParOf" srcId="{C035AD4C-7F73-48B4-A724-E95AA38CD963}" destId="{6F5432D4-94F9-4800-95E9-C75544CA6324}" srcOrd="1" destOrd="0" presId="urn:microsoft.com/office/officeart/2005/8/layout/hierarchy1"/>
    <dgm:cxn modelId="{8FB58FCB-93E6-4E19-8347-A4BD0F5FC85A}" type="presParOf" srcId="{4A08F13B-917B-4BDE-BA01-452815E2E36B}" destId="{2CC54FFD-7ADB-4E56-9273-76F078DD0455}" srcOrd="1" destOrd="0" presId="urn:microsoft.com/office/officeart/2005/8/layout/hierarchy1"/>
    <dgm:cxn modelId="{28AD14CC-B1E7-4EF6-9E20-15E27C51E08C}" type="presParOf" srcId="{2CC54FFD-7ADB-4E56-9273-76F078DD0455}" destId="{BF7870C9-71C7-4FF2-9390-336697E4BEAA}" srcOrd="0" destOrd="0" presId="urn:microsoft.com/office/officeart/2005/8/layout/hierarchy1"/>
    <dgm:cxn modelId="{BEA38BB7-925F-49E5-9F2E-E72F3017397E}" type="presParOf" srcId="{BF7870C9-71C7-4FF2-9390-336697E4BEAA}" destId="{6B4A2045-04F9-4863-9F96-AFFED1665CEF}" srcOrd="0" destOrd="0" presId="urn:microsoft.com/office/officeart/2005/8/layout/hierarchy1"/>
    <dgm:cxn modelId="{359F5441-94D3-4A58-8F36-D6D17577C8AA}" type="presParOf" srcId="{BF7870C9-71C7-4FF2-9390-336697E4BEAA}" destId="{2B0E9A4E-747A-4E24-A4B6-BCE290572DBB}" srcOrd="1" destOrd="0" presId="urn:microsoft.com/office/officeart/2005/8/layout/hierarchy1"/>
    <dgm:cxn modelId="{E1D02CE4-9609-45C7-A806-10F2BB2A6BDB}" type="presParOf" srcId="{2CC54FFD-7ADB-4E56-9273-76F078DD0455}" destId="{2D486240-06E2-41EC-9E8F-B8E68CECC4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E6C66-7E9F-4599-A3E4-C4B9B4ED100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F107F72-6C87-4F9A-8313-ABE011DC4B66}">
      <dgm:prSet/>
      <dgm:spPr/>
      <dgm:t>
        <a:bodyPr/>
        <a:lstStyle/>
        <a:p>
          <a:pPr>
            <a:defRPr cap="all"/>
          </a:pPr>
          <a:r>
            <a:rPr lang="en-US"/>
            <a:t>"Volpone" (1606): A satirical comedy that criticizes greed and corruption in society.</a:t>
          </a:r>
        </a:p>
      </dgm:t>
    </dgm:pt>
    <dgm:pt modelId="{2A6F3855-CA44-4F9E-86F2-3E64636C9A3A}" type="parTrans" cxnId="{A5590095-B7CC-465F-971E-D7DA8DC76A87}">
      <dgm:prSet/>
      <dgm:spPr/>
      <dgm:t>
        <a:bodyPr/>
        <a:lstStyle/>
        <a:p>
          <a:endParaRPr lang="en-US"/>
        </a:p>
      </dgm:t>
    </dgm:pt>
    <dgm:pt modelId="{4A8F4DAA-A657-4614-BD3E-C7E2510A3EAE}" type="sibTrans" cxnId="{A5590095-B7CC-465F-971E-D7DA8DC76A87}">
      <dgm:prSet/>
      <dgm:spPr/>
      <dgm:t>
        <a:bodyPr/>
        <a:lstStyle/>
        <a:p>
          <a:endParaRPr lang="en-US"/>
        </a:p>
      </dgm:t>
    </dgm:pt>
    <dgm:pt modelId="{C2B797C9-1059-40B9-BC02-66EB9682E918}">
      <dgm:prSet/>
      <dgm:spPr/>
      <dgm:t>
        <a:bodyPr/>
        <a:lstStyle/>
        <a:p>
          <a:pPr>
            <a:defRPr cap="all"/>
          </a:pPr>
          <a:r>
            <a:rPr lang="en-US"/>
            <a:t>"Epicoene, or The Silent Woman" (1609): A comedy that humorously portrays a character pretending to be a woman.</a:t>
          </a:r>
        </a:p>
      </dgm:t>
    </dgm:pt>
    <dgm:pt modelId="{89725722-9213-4EEB-AB67-C49A5750E653}" type="parTrans" cxnId="{A4C74058-DB49-415A-9890-3EDEB16B54EE}">
      <dgm:prSet/>
      <dgm:spPr/>
      <dgm:t>
        <a:bodyPr/>
        <a:lstStyle/>
        <a:p>
          <a:endParaRPr lang="en-US"/>
        </a:p>
      </dgm:t>
    </dgm:pt>
    <dgm:pt modelId="{07DB26CA-A079-4F57-B48D-DE9B04243B69}" type="sibTrans" cxnId="{A4C74058-DB49-415A-9890-3EDEB16B54EE}">
      <dgm:prSet/>
      <dgm:spPr/>
      <dgm:t>
        <a:bodyPr/>
        <a:lstStyle/>
        <a:p>
          <a:endParaRPr lang="en-US"/>
        </a:p>
      </dgm:t>
    </dgm:pt>
    <dgm:pt modelId="{6F338ACF-532B-4715-BE45-38BCA2E872BF}">
      <dgm:prSet/>
      <dgm:spPr/>
      <dgm:t>
        <a:bodyPr/>
        <a:lstStyle/>
        <a:p>
          <a:pPr>
            <a:defRPr cap="all"/>
          </a:pPr>
          <a:r>
            <a:rPr lang="en-US"/>
            <a:t>"The Alchemist" (1610): A satirical comedy that ridicules alchemy and con artistry.    "Bartholomew Fair" (1614): A lively and raucous comedy set in the context of a fair.</a:t>
          </a:r>
        </a:p>
      </dgm:t>
    </dgm:pt>
    <dgm:pt modelId="{F5284DBB-3146-4D55-9AE3-E8D9095AF79F}" type="parTrans" cxnId="{116AFA3D-3F98-40E5-8866-D18E570DB329}">
      <dgm:prSet/>
      <dgm:spPr/>
      <dgm:t>
        <a:bodyPr/>
        <a:lstStyle/>
        <a:p>
          <a:endParaRPr lang="en-US"/>
        </a:p>
      </dgm:t>
    </dgm:pt>
    <dgm:pt modelId="{AF691553-320E-4963-9542-B8A6DD6C89C7}" type="sibTrans" cxnId="{116AFA3D-3F98-40E5-8866-D18E570DB329}">
      <dgm:prSet/>
      <dgm:spPr/>
      <dgm:t>
        <a:bodyPr/>
        <a:lstStyle/>
        <a:p>
          <a:endParaRPr lang="en-US"/>
        </a:p>
      </dgm:t>
    </dgm:pt>
    <dgm:pt modelId="{20BE15E3-F6F1-42AA-BBC3-04429663BA81}" type="pres">
      <dgm:prSet presAssocID="{361E6C66-7E9F-4599-A3E4-C4B9B4ED100C}" presName="root" presStyleCnt="0">
        <dgm:presLayoutVars>
          <dgm:dir/>
          <dgm:resizeHandles val="exact"/>
        </dgm:presLayoutVars>
      </dgm:prSet>
      <dgm:spPr/>
    </dgm:pt>
    <dgm:pt modelId="{485470EE-303C-4FF3-AD6E-4A4DD98C4345}" type="pres">
      <dgm:prSet presAssocID="{7F107F72-6C87-4F9A-8313-ABE011DC4B66}" presName="compNode" presStyleCnt="0"/>
      <dgm:spPr/>
    </dgm:pt>
    <dgm:pt modelId="{6A5A2906-571C-4911-98AB-FED0970C7938}" type="pres">
      <dgm:prSet presAssocID="{7F107F72-6C87-4F9A-8313-ABE011DC4B66}" presName="iconBgRect" presStyleLbl="bgShp" presStyleIdx="0" presStyleCnt="3"/>
      <dgm:spPr>
        <a:prstGeom prst="round2DiagRect">
          <a:avLst>
            <a:gd name="adj1" fmla="val 29727"/>
            <a:gd name="adj2" fmla="val 0"/>
          </a:avLst>
        </a:prstGeom>
      </dgm:spPr>
    </dgm:pt>
    <dgm:pt modelId="{91824555-124A-4106-99DE-68B5608535C1}" type="pres">
      <dgm:prSet presAssocID="{7F107F72-6C87-4F9A-8313-ABE011DC4B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C7EC5EA4-8917-42C2-BF53-B228F591908A}" type="pres">
      <dgm:prSet presAssocID="{7F107F72-6C87-4F9A-8313-ABE011DC4B66}" presName="spaceRect" presStyleCnt="0"/>
      <dgm:spPr/>
    </dgm:pt>
    <dgm:pt modelId="{62BBE1C1-C800-4B0E-A2D5-177B7AB3EB1F}" type="pres">
      <dgm:prSet presAssocID="{7F107F72-6C87-4F9A-8313-ABE011DC4B66}" presName="textRect" presStyleLbl="revTx" presStyleIdx="0" presStyleCnt="3">
        <dgm:presLayoutVars>
          <dgm:chMax val="1"/>
          <dgm:chPref val="1"/>
        </dgm:presLayoutVars>
      </dgm:prSet>
      <dgm:spPr/>
    </dgm:pt>
    <dgm:pt modelId="{13EFFFFE-F3C1-48BD-AE5E-E1D4F10355F3}" type="pres">
      <dgm:prSet presAssocID="{4A8F4DAA-A657-4614-BD3E-C7E2510A3EAE}" presName="sibTrans" presStyleCnt="0"/>
      <dgm:spPr/>
    </dgm:pt>
    <dgm:pt modelId="{9365518C-0C65-41E5-943C-7F4827B72707}" type="pres">
      <dgm:prSet presAssocID="{C2B797C9-1059-40B9-BC02-66EB9682E918}" presName="compNode" presStyleCnt="0"/>
      <dgm:spPr/>
    </dgm:pt>
    <dgm:pt modelId="{E65FEA3B-B738-4255-BFEC-FFFBC0611242}" type="pres">
      <dgm:prSet presAssocID="{C2B797C9-1059-40B9-BC02-66EB9682E918}" presName="iconBgRect" presStyleLbl="bgShp" presStyleIdx="1" presStyleCnt="3"/>
      <dgm:spPr>
        <a:prstGeom prst="round2DiagRect">
          <a:avLst>
            <a:gd name="adj1" fmla="val 29727"/>
            <a:gd name="adj2" fmla="val 0"/>
          </a:avLst>
        </a:prstGeom>
      </dgm:spPr>
    </dgm:pt>
    <dgm:pt modelId="{C6311A1A-BEE8-4738-9471-66FBFB048056}" type="pres">
      <dgm:prSet presAssocID="{C2B797C9-1059-40B9-BC02-66EB9682E9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FD9F1C61-6DB1-402A-BBC7-735D00E2AAF5}" type="pres">
      <dgm:prSet presAssocID="{C2B797C9-1059-40B9-BC02-66EB9682E918}" presName="spaceRect" presStyleCnt="0"/>
      <dgm:spPr/>
    </dgm:pt>
    <dgm:pt modelId="{9334F115-EC4E-48AF-818F-71885960AB49}" type="pres">
      <dgm:prSet presAssocID="{C2B797C9-1059-40B9-BC02-66EB9682E918}" presName="textRect" presStyleLbl="revTx" presStyleIdx="1" presStyleCnt="3">
        <dgm:presLayoutVars>
          <dgm:chMax val="1"/>
          <dgm:chPref val="1"/>
        </dgm:presLayoutVars>
      </dgm:prSet>
      <dgm:spPr/>
    </dgm:pt>
    <dgm:pt modelId="{36619637-E400-4EEA-B200-E242707A6A17}" type="pres">
      <dgm:prSet presAssocID="{07DB26CA-A079-4F57-B48D-DE9B04243B69}" presName="sibTrans" presStyleCnt="0"/>
      <dgm:spPr/>
    </dgm:pt>
    <dgm:pt modelId="{60E1F44C-EF51-42F9-B51F-55325281F857}" type="pres">
      <dgm:prSet presAssocID="{6F338ACF-532B-4715-BE45-38BCA2E872BF}" presName="compNode" presStyleCnt="0"/>
      <dgm:spPr/>
    </dgm:pt>
    <dgm:pt modelId="{44F359C6-A158-4446-8B93-24BA2C4E4525}" type="pres">
      <dgm:prSet presAssocID="{6F338ACF-532B-4715-BE45-38BCA2E872BF}" presName="iconBgRect" presStyleLbl="bgShp" presStyleIdx="2" presStyleCnt="3"/>
      <dgm:spPr>
        <a:prstGeom prst="round2DiagRect">
          <a:avLst>
            <a:gd name="adj1" fmla="val 29727"/>
            <a:gd name="adj2" fmla="val 0"/>
          </a:avLst>
        </a:prstGeom>
      </dgm:spPr>
    </dgm:pt>
    <dgm:pt modelId="{B1E8B7FD-E539-47C0-9181-0F7AACF81EB3}" type="pres">
      <dgm:prSet presAssocID="{6F338ACF-532B-4715-BE45-38BCA2E872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stle scene"/>
        </a:ext>
      </dgm:extLst>
    </dgm:pt>
    <dgm:pt modelId="{01F0D2A5-08DE-4D6A-B1BB-D4E0C4B07ED5}" type="pres">
      <dgm:prSet presAssocID="{6F338ACF-532B-4715-BE45-38BCA2E872BF}" presName="spaceRect" presStyleCnt="0"/>
      <dgm:spPr/>
    </dgm:pt>
    <dgm:pt modelId="{B20D39E2-198F-4CAF-A8A1-F24BE5ED3DB4}" type="pres">
      <dgm:prSet presAssocID="{6F338ACF-532B-4715-BE45-38BCA2E872BF}" presName="textRect" presStyleLbl="revTx" presStyleIdx="2" presStyleCnt="3">
        <dgm:presLayoutVars>
          <dgm:chMax val="1"/>
          <dgm:chPref val="1"/>
        </dgm:presLayoutVars>
      </dgm:prSet>
      <dgm:spPr/>
    </dgm:pt>
  </dgm:ptLst>
  <dgm:cxnLst>
    <dgm:cxn modelId="{90173E17-A742-4357-A00A-004BB5ABCDD0}" type="presOf" srcId="{361E6C66-7E9F-4599-A3E4-C4B9B4ED100C}" destId="{20BE15E3-F6F1-42AA-BBC3-04429663BA81}" srcOrd="0" destOrd="0" presId="urn:microsoft.com/office/officeart/2018/5/layout/IconLeafLabelList"/>
    <dgm:cxn modelId="{116AFA3D-3F98-40E5-8866-D18E570DB329}" srcId="{361E6C66-7E9F-4599-A3E4-C4B9B4ED100C}" destId="{6F338ACF-532B-4715-BE45-38BCA2E872BF}" srcOrd="2" destOrd="0" parTransId="{F5284DBB-3146-4D55-9AE3-E8D9095AF79F}" sibTransId="{AF691553-320E-4963-9542-B8A6DD6C89C7}"/>
    <dgm:cxn modelId="{A4C74058-DB49-415A-9890-3EDEB16B54EE}" srcId="{361E6C66-7E9F-4599-A3E4-C4B9B4ED100C}" destId="{C2B797C9-1059-40B9-BC02-66EB9682E918}" srcOrd="1" destOrd="0" parTransId="{89725722-9213-4EEB-AB67-C49A5750E653}" sibTransId="{07DB26CA-A079-4F57-B48D-DE9B04243B69}"/>
    <dgm:cxn modelId="{A5590095-B7CC-465F-971E-D7DA8DC76A87}" srcId="{361E6C66-7E9F-4599-A3E4-C4B9B4ED100C}" destId="{7F107F72-6C87-4F9A-8313-ABE011DC4B66}" srcOrd="0" destOrd="0" parTransId="{2A6F3855-CA44-4F9E-86F2-3E64636C9A3A}" sibTransId="{4A8F4DAA-A657-4614-BD3E-C7E2510A3EAE}"/>
    <dgm:cxn modelId="{FBAD18C6-73FE-4A26-A86E-610A3475B255}" type="presOf" srcId="{C2B797C9-1059-40B9-BC02-66EB9682E918}" destId="{9334F115-EC4E-48AF-818F-71885960AB49}" srcOrd="0" destOrd="0" presId="urn:microsoft.com/office/officeart/2018/5/layout/IconLeafLabelList"/>
    <dgm:cxn modelId="{F0A92BF0-80C8-41CB-9AB3-2B254C432EF0}" type="presOf" srcId="{6F338ACF-532B-4715-BE45-38BCA2E872BF}" destId="{B20D39E2-198F-4CAF-A8A1-F24BE5ED3DB4}" srcOrd="0" destOrd="0" presId="urn:microsoft.com/office/officeart/2018/5/layout/IconLeafLabelList"/>
    <dgm:cxn modelId="{448F95F1-DF71-4379-8E70-A01C953B4280}" type="presOf" srcId="{7F107F72-6C87-4F9A-8313-ABE011DC4B66}" destId="{62BBE1C1-C800-4B0E-A2D5-177B7AB3EB1F}" srcOrd="0" destOrd="0" presId="urn:microsoft.com/office/officeart/2018/5/layout/IconLeafLabelList"/>
    <dgm:cxn modelId="{1B7B0A88-F37C-40B5-8810-EFBAAFA40970}" type="presParOf" srcId="{20BE15E3-F6F1-42AA-BBC3-04429663BA81}" destId="{485470EE-303C-4FF3-AD6E-4A4DD98C4345}" srcOrd="0" destOrd="0" presId="urn:microsoft.com/office/officeart/2018/5/layout/IconLeafLabelList"/>
    <dgm:cxn modelId="{163A09CD-5672-4CE8-A683-F0019E201295}" type="presParOf" srcId="{485470EE-303C-4FF3-AD6E-4A4DD98C4345}" destId="{6A5A2906-571C-4911-98AB-FED0970C7938}" srcOrd="0" destOrd="0" presId="urn:microsoft.com/office/officeart/2018/5/layout/IconLeafLabelList"/>
    <dgm:cxn modelId="{6A614E0C-A9F5-4FFB-B732-E8A4C96827EF}" type="presParOf" srcId="{485470EE-303C-4FF3-AD6E-4A4DD98C4345}" destId="{91824555-124A-4106-99DE-68B5608535C1}" srcOrd="1" destOrd="0" presId="urn:microsoft.com/office/officeart/2018/5/layout/IconLeafLabelList"/>
    <dgm:cxn modelId="{3B880243-487B-405D-8C25-66B2AED55AB2}" type="presParOf" srcId="{485470EE-303C-4FF3-AD6E-4A4DD98C4345}" destId="{C7EC5EA4-8917-42C2-BF53-B228F591908A}" srcOrd="2" destOrd="0" presId="urn:microsoft.com/office/officeart/2018/5/layout/IconLeafLabelList"/>
    <dgm:cxn modelId="{A7CE7886-46A4-445D-AD53-A53D714DD319}" type="presParOf" srcId="{485470EE-303C-4FF3-AD6E-4A4DD98C4345}" destId="{62BBE1C1-C800-4B0E-A2D5-177B7AB3EB1F}" srcOrd="3" destOrd="0" presId="urn:microsoft.com/office/officeart/2018/5/layout/IconLeafLabelList"/>
    <dgm:cxn modelId="{1EE4D1C5-EB7A-491C-92D4-5AF382FCDB94}" type="presParOf" srcId="{20BE15E3-F6F1-42AA-BBC3-04429663BA81}" destId="{13EFFFFE-F3C1-48BD-AE5E-E1D4F10355F3}" srcOrd="1" destOrd="0" presId="urn:microsoft.com/office/officeart/2018/5/layout/IconLeafLabelList"/>
    <dgm:cxn modelId="{1277019A-B501-465F-B6D3-2BA469B8E4DA}" type="presParOf" srcId="{20BE15E3-F6F1-42AA-BBC3-04429663BA81}" destId="{9365518C-0C65-41E5-943C-7F4827B72707}" srcOrd="2" destOrd="0" presId="urn:microsoft.com/office/officeart/2018/5/layout/IconLeafLabelList"/>
    <dgm:cxn modelId="{CF96CB7A-E5C4-4A09-A6B1-9C77AB6A3D2E}" type="presParOf" srcId="{9365518C-0C65-41E5-943C-7F4827B72707}" destId="{E65FEA3B-B738-4255-BFEC-FFFBC0611242}" srcOrd="0" destOrd="0" presId="urn:microsoft.com/office/officeart/2018/5/layout/IconLeafLabelList"/>
    <dgm:cxn modelId="{6DD1748C-297C-41F0-9020-3CD68360B446}" type="presParOf" srcId="{9365518C-0C65-41E5-943C-7F4827B72707}" destId="{C6311A1A-BEE8-4738-9471-66FBFB048056}" srcOrd="1" destOrd="0" presId="urn:microsoft.com/office/officeart/2018/5/layout/IconLeafLabelList"/>
    <dgm:cxn modelId="{016B57C5-5ACC-4AEF-B2F2-02A87C0A3AD4}" type="presParOf" srcId="{9365518C-0C65-41E5-943C-7F4827B72707}" destId="{FD9F1C61-6DB1-402A-BBC7-735D00E2AAF5}" srcOrd="2" destOrd="0" presId="urn:microsoft.com/office/officeart/2018/5/layout/IconLeafLabelList"/>
    <dgm:cxn modelId="{63B053FC-C233-47F3-A7F4-9FCBB99C8646}" type="presParOf" srcId="{9365518C-0C65-41E5-943C-7F4827B72707}" destId="{9334F115-EC4E-48AF-818F-71885960AB49}" srcOrd="3" destOrd="0" presId="urn:microsoft.com/office/officeart/2018/5/layout/IconLeafLabelList"/>
    <dgm:cxn modelId="{CE3000CB-9059-4FEC-B2F1-20D2B1BA3681}" type="presParOf" srcId="{20BE15E3-F6F1-42AA-BBC3-04429663BA81}" destId="{36619637-E400-4EEA-B200-E242707A6A17}" srcOrd="3" destOrd="0" presId="urn:microsoft.com/office/officeart/2018/5/layout/IconLeafLabelList"/>
    <dgm:cxn modelId="{A1CDD4B2-142C-4447-BFE2-9C292C5896DF}" type="presParOf" srcId="{20BE15E3-F6F1-42AA-BBC3-04429663BA81}" destId="{60E1F44C-EF51-42F9-B51F-55325281F857}" srcOrd="4" destOrd="0" presId="urn:microsoft.com/office/officeart/2018/5/layout/IconLeafLabelList"/>
    <dgm:cxn modelId="{D24013DE-9328-487A-A3BE-9F1D25D8C9D0}" type="presParOf" srcId="{60E1F44C-EF51-42F9-B51F-55325281F857}" destId="{44F359C6-A158-4446-8B93-24BA2C4E4525}" srcOrd="0" destOrd="0" presId="urn:microsoft.com/office/officeart/2018/5/layout/IconLeafLabelList"/>
    <dgm:cxn modelId="{A47F8E84-5A47-49EC-BC48-47E3F03F880C}" type="presParOf" srcId="{60E1F44C-EF51-42F9-B51F-55325281F857}" destId="{B1E8B7FD-E539-47C0-9181-0F7AACF81EB3}" srcOrd="1" destOrd="0" presId="urn:microsoft.com/office/officeart/2018/5/layout/IconLeafLabelList"/>
    <dgm:cxn modelId="{0EA53CB0-BD4B-485F-B4A1-E66C004679F7}" type="presParOf" srcId="{60E1F44C-EF51-42F9-B51F-55325281F857}" destId="{01F0D2A5-08DE-4D6A-B1BB-D4E0C4B07ED5}" srcOrd="2" destOrd="0" presId="urn:microsoft.com/office/officeart/2018/5/layout/IconLeafLabelList"/>
    <dgm:cxn modelId="{6AF28D01-AEDC-476F-A95A-C844C9B3FFB8}" type="presParOf" srcId="{60E1F44C-EF51-42F9-B51F-55325281F857}" destId="{B20D39E2-198F-4CAF-A8A1-F24BE5ED3DB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514F-E89D-4298-B27F-90A0C31E8437}">
      <dsp:nvSpPr>
        <dsp:cNvPr id="0" name=""/>
        <dsp:cNvSpPr/>
      </dsp:nvSpPr>
      <dsp:spPr>
        <a:xfrm>
          <a:off x="948" y="281428"/>
          <a:ext cx="3330215" cy="211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D771C-8000-4165-BA73-ADD61AEEF564}">
      <dsp:nvSpPr>
        <dsp:cNvPr id="0" name=""/>
        <dsp:cNvSpPr/>
      </dsp:nvSpPr>
      <dsp:spPr>
        <a:xfrm>
          <a:off x="370972" y="632951"/>
          <a:ext cx="3330215" cy="21146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Jonson is best known for his plays, which were a significant part of the Jacobean theatre scene. His first major success as a playwright came with the play "Every Man in His Humour" (1598), which established him as a leading figure in the London theatre world.</a:t>
          </a:r>
          <a:r>
            <a:rPr lang="en-US" sz="1300" b="1" kern="1200"/>
            <a:t> </a:t>
          </a:r>
          <a:r>
            <a:rPr lang="en-US" sz="1300" kern="1200"/>
            <a:t>   Jonson was known for his collaboration with the company of actors known as the "Lord Chamberlain's Men" (later renamed the "King's Men"), which included William Shakespeare as a member.</a:t>
          </a:r>
        </a:p>
      </dsp:txBody>
      <dsp:txXfrm>
        <a:off x="432909" y="694888"/>
        <a:ext cx="3206341" cy="1990812"/>
      </dsp:txXfrm>
    </dsp:sp>
    <dsp:sp modelId="{6B4A2045-04F9-4863-9F96-AFFED1665CEF}">
      <dsp:nvSpPr>
        <dsp:cNvPr id="0" name=""/>
        <dsp:cNvSpPr/>
      </dsp:nvSpPr>
      <dsp:spPr>
        <a:xfrm>
          <a:off x="4071211" y="281428"/>
          <a:ext cx="3330215" cy="211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E9A4E-747A-4E24-A4B6-BCE290572DBB}">
      <dsp:nvSpPr>
        <dsp:cNvPr id="0" name=""/>
        <dsp:cNvSpPr/>
      </dsp:nvSpPr>
      <dsp:spPr>
        <a:xfrm>
          <a:off x="4441235" y="632951"/>
          <a:ext cx="3330215" cy="21146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He wrote several comedies, tragedies, and masques (courtly entertainments) that showcased his wit, classical learning, and keen observations of contemporary London society.</a:t>
          </a:r>
        </a:p>
      </dsp:txBody>
      <dsp:txXfrm>
        <a:off x="4503172" y="694888"/>
        <a:ext cx="3206341" cy="199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2906-571C-4911-98AB-FED0970C7938}">
      <dsp:nvSpPr>
        <dsp:cNvPr id="0" name=""/>
        <dsp:cNvSpPr/>
      </dsp:nvSpPr>
      <dsp:spPr>
        <a:xfrm>
          <a:off x="472950" y="175783"/>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24555-124A-4106-99DE-68B5608535C1}">
      <dsp:nvSpPr>
        <dsp:cNvPr id="0" name=""/>
        <dsp:cNvSpPr/>
      </dsp:nvSpPr>
      <dsp:spPr>
        <a:xfrm>
          <a:off x="772762" y="475596"/>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BBE1C1-C800-4B0E-A2D5-177B7AB3EB1F}">
      <dsp:nvSpPr>
        <dsp:cNvPr id="0" name=""/>
        <dsp:cNvSpPr/>
      </dsp:nvSpPr>
      <dsp:spPr>
        <a:xfrm>
          <a:off x="23231" y="2020783"/>
          <a:ext cx="230625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"Volpone" (1606): A satirical comedy that criticizes greed and corruption in society.</a:t>
          </a:r>
        </a:p>
      </dsp:txBody>
      <dsp:txXfrm>
        <a:off x="23231" y="2020783"/>
        <a:ext cx="2306250" cy="832500"/>
      </dsp:txXfrm>
    </dsp:sp>
    <dsp:sp modelId="{E65FEA3B-B738-4255-BFEC-FFFBC0611242}">
      <dsp:nvSpPr>
        <dsp:cNvPr id="0" name=""/>
        <dsp:cNvSpPr/>
      </dsp:nvSpPr>
      <dsp:spPr>
        <a:xfrm>
          <a:off x="3182793" y="175783"/>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11A1A-BEE8-4738-9471-66FBFB048056}">
      <dsp:nvSpPr>
        <dsp:cNvPr id="0" name=""/>
        <dsp:cNvSpPr/>
      </dsp:nvSpPr>
      <dsp:spPr>
        <a:xfrm>
          <a:off x="3482606" y="475596"/>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34F115-EC4E-48AF-818F-71885960AB49}">
      <dsp:nvSpPr>
        <dsp:cNvPr id="0" name=""/>
        <dsp:cNvSpPr/>
      </dsp:nvSpPr>
      <dsp:spPr>
        <a:xfrm>
          <a:off x="2733075" y="2020783"/>
          <a:ext cx="230625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"Epicoene, or The Silent Woman" (1609): A comedy that humorously portrays a character pretending to be a woman.</a:t>
          </a:r>
        </a:p>
      </dsp:txBody>
      <dsp:txXfrm>
        <a:off x="2733075" y="2020783"/>
        <a:ext cx="2306250" cy="832500"/>
      </dsp:txXfrm>
    </dsp:sp>
    <dsp:sp modelId="{44F359C6-A158-4446-8B93-24BA2C4E4525}">
      <dsp:nvSpPr>
        <dsp:cNvPr id="0" name=""/>
        <dsp:cNvSpPr/>
      </dsp:nvSpPr>
      <dsp:spPr>
        <a:xfrm>
          <a:off x="5892637" y="175783"/>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8B7FD-E539-47C0-9181-0F7AACF81EB3}">
      <dsp:nvSpPr>
        <dsp:cNvPr id="0" name=""/>
        <dsp:cNvSpPr/>
      </dsp:nvSpPr>
      <dsp:spPr>
        <a:xfrm>
          <a:off x="6192449" y="475596"/>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0D39E2-198F-4CAF-A8A1-F24BE5ED3DB4}">
      <dsp:nvSpPr>
        <dsp:cNvPr id="0" name=""/>
        <dsp:cNvSpPr/>
      </dsp:nvSpPr>
      <dsp:spPr>
        <a:xfrm>
          <a:off x="5442918" y="2020783"/>
          <a:ext cx="230625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Alchemist" (1610): A satirical comedy that ridicules alchemy and con artistry.    "Bartholomew Fair" (1614): A lively and raucous comedy set in the context of a fair.</a:t>
          </a:r>
        </a:p>
      </dsp:txBody>
      <dsp:txXfrm>
        <a:off x="5442918" y="2020783"/>
        <a:ext cx="2306250" cy="832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8458F4-C361-4CD8-9F26-A31F671AAD3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23329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51890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28617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139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420746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8458F4-C361-4CD8-9F26-A31F671AAD30}"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297671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8458F4-C361-4CD8-9F26-A31F671AAD30}"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72874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458F4-C361-4CD8-9F26-A31F671AAD3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301428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458F4-C361-4CD8-9F26-A31F671AAD3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3048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458F4-C361-4CD8-9F26-A31F671AAD3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302134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458F4-C361-4CD8-9F26-A31F671AAD3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87134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458F4-C361-4CD8-9F26-A31F671AAD3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28176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995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8458F4-C361-4CD8-9F26-A31F671AAD30}"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278601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8458F4-C361-4CD8-9F26-A31F671AAD30}"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350186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98458F4-C361-4CD8-9F26-A31F671AAD30}"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1966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16184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8458F4-C361-4CD8-9F26-A31F671AAD3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685A-7C0C-461B-AA62-83ECAC8D7724}" type="slidenum">
              <a:rPr lang="en-US" smtClean="0"/>
              <a:t>‹#›</a:t>
            </a:fld>
            <a:endParaRPr lang="en-US"/>
          </a:p>
        </p:txBody>
      </p:sp>
    </p:spTree>
    <p:extLst>
      <p:ext uri="{BB962C8B-B14F-4D97-AF65-F5344CB8AC3E}">
        <p14:creationId xmlns:p14="http://schemas.microsoft.com/office/powerpoint/2010/main" val="132868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398458F4-C361-4CD8-9F26-A31F671AAD30}" type="datetimeFigureOut">
              <a:rPr lang="en-US" smtClean="0"/>
              <a:t>8/3/2023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15B685A-7C0C-461B-AA62-83ECAC8D7724}" type="slidenum">
              <a:rPr lang="en-US" smtClean="0"/>
              <a:t>‹#›</a:t>
            </a:fld>
            <a:endParaRPr lang="en-US"/>
          </a:p>
        </p:txBody>
      </p:sp>
    </p:spTree>
    <p:extLst>
      <p:ext uri="{BB962C8B-B14F-4D97-AF65-F5344CB8AC3E}">
        <p14:creationId xmlns:p14="http://schemas.microsoft.com/office/powerpoint/2010/main" val="252177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F2CBB7-6545-740F-AC33-873C5F9F860F}"/>
              </a:ext>
            </a:extLst>
          </p:cNvPr>
          <p:cNvPicPr>
            <a:picLocks noChangeAspect="1"/>
          </p:cNvPicPr>
          <p:nvPr/>
        </p:nvPicPr>
        <p:blipFill rotWithShape="1">
          <a:blip r:embed="rId2">
            <a:alphaModFix amt="35000"/>
          </a:blip>
          <a:srcRect t="5438" b="16640"/>
          <a:stretch/>
        </p:blipFill>
        <p:spPr>
          <a:xfrm>
            <a:off x="20" y="10"/>
            <a:ext cx="9143980" cy="6857990"/>
          </a:xfrm>
          <a:prstGeom prst="rect">
            <a:avLst/>
          </a:prstGeom>
        </p:spPr>
      </p:pic>
      <p:pic>
        <p:nvPicPr>
          <p:cNvPr id="11" name="Picture 10">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5"/>
            <a:ext cx="6517482" cy="2509213"/>
          </a:xfrm>
        </p:spPr>
        <p:txBody>
          <a:bodyPr>
            <a:normAutofit/>
          </a:bodyPr>
          <a:lstStyle/>
          <a:p>
            <a:r>
              <a:rPr lang="en-US" dirty="0"/>
              <a:t>Literary Criticism </a:t>
            </a:r>
            <a:br>
              <a:rPr lang="en-US" dirty="0"/>
            </a:br>
            <a:r>
              <a:rPr lang="en-US" dirty="0"/>
              <a:t>(BA-TY)</a:t>
            </a:r>
          </a:p>
        </p:txBody>
      </p:sp>
      <p:sp>
        <p:nvSpPr>
          <p:cNvPr id="3" name="Subtitle 2"/>
          <p:cNvSpPr>
            <a:spLocks noGrp="1"/>
          </p:cNvSpPr>
          <p:nvPr>
            <p:ph type="subTitle" idx="1"/>
          </p:nvPr>
        </p:nvSpPr>
        <p:spPr>
          <a:xfrm>
            <a:off x="1313259" y="3886200"/>
            <a:ext cx="6517482" cy="1371599"/>
          </a:xfrm>
        </p:spPr>
        <p:txBody>
          <a:bodyPr>
            <a:normAutofit/>
          </a:bodyPr>
          <a:lstStyle/>
          <a:p>
            <a:pPr>
              <a:lnSpc>
                <a:spcPct val="110000"/>
              </a:lnSpc>
            </a:pPr>
            <a:r>
              <a:rPr lang="en-US" sz="2000">
                <a:solidFill>
                  <a:schemeClr val="tx1">
                    <a:lumMod val="65000"/>
                    <a:lumOff val="35000"/>
                  </a:schemeClr>
                </a:solidFill>
              </a:rPr>
              <a:t>Dr. Nirmala S. Padmavat</a:t>
            </a:r>
          </a:p>
          <a:p>
            <a:pPr>
              <a:lnSpc>
                <a:spcPct val="110000"/>
              </a:lnSpc>
            </a:pPr>
            <a:r>
              <a:rPr lang="en-US" sz="2000">
                <a:solidFill>
                  <a:schemeClr val="tx1">
                    <a:lumMod val="65000"/>
                    <a:lumOff val="35000"/>
                  </a:schemeClr>
                </a:solidFill>
              </a:rPr>
              <a:t>Director, IQAC</a:t>
            </a:r>
          </a:p>
          <a:p>
            <a:pPr>
              <a:lnSpc>
                <a:spcPct val="110000"/>
              </a:lnSpc>
            </a:pPr>
            <a:r>
              <a:rPr lang="en-US" sz="2000">
                <a:solidFill>
                  <a:schemeClr val="tx1">
                    <a:lumMod val="65000"/>
                    <a:lumOff val="35000"/>
                  </a:schemeClr>
                </a:solidFill>
              </a:rPr>
              <a:t>Nutan Mahavidyalaya, Selu</a:t>
            </a:r>
          </a:p>
        </p:txBody>
      </p:sp>
    </p:spTree>
    <p:extLst>
      <p:ext uri="{BB962C8B-B14F-4D97-AF65-F5344CB8AC3E}">
        <p14:creationId xmlns:p14="http://schemas.microsoft.com/office/powerpoint/2010/main" val="7492441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0A446E9D-1896-C37A-50A9-4A617814AC4D}"/>
              </a:ext>
            </a:extLst>
          </p:cNvPr>
          <p:cNvPicPr>
            <a:picLocks noChangeAspect="1"/>
          </p:cNvPicPr>
          <p:nvPr/>
        </p:nvPicPr>
        <p:blipFill rotWithShape="1">
          <a:blip r:embed="rId2"/>
          <a:srcRect l="62589" r="8031"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Verisimilitude and Realism</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r>
              <a:rPr lang="en-US" dirty="0"/>
              <a:t>Jonson emphasized the importance of verisimilitude, or the appearance of truth, in literature. He believed that a work of fiction should be grounded in realism, and the characters should be believable and relatable to the audience.</a:t>
            </a:r>
          </a:p>
          <a:p>
            <a:endParaRPr lang="en-US" dirty="0"/>
          </a:p>
        </p:txBody>
      </p:sp>
    </p:spTree>
    <p:extLst>
      <p:ext uri="{BB962C8B-B14F-4D97-AF65-F5344CB8AC3E}">
        <p14:creationId xmlns:p14="http://schemas.microsoft.com/office/powerpoint/2010/main" val="160615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iley face made from capsules">
            <a:extLst>
              <a:ext uri="{FF2B5EF4-FFF2-40B4-BE49-F238E27FC236}">
                <a16:creationId xmlns:a16="http://schemas.microsoft.com/office/drawing/2014/main" id="{654785A4-A42D-C137-065A-4CE472D5F49F}"/>
              </a:ext>
            </a:extLst>
          </p:cNvPr>
          <p:cNvPicPr>
            <a:picLocks noChangeAspect="1"/>
          </p:cNvPicPr>
          <p:nvPr/>
        </p:nvPicPr>
        <p:blipFill rotWithShape="1">
          <a:blip r:embed="rId2"/>
          <a:srcRect l="31061" r="37169" b="-2"/>
          <a:stretch/>
        </p:blipFill>
        <p:spPr>
          <a:xfrm>
            <a:off x="6118030" y="10"/>
            <a:ext cx="3025970"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18517"/>
            <a:ext cx="5004664" cy="1596177"/>
          </a:xfrm>
        </p:spPr>
        <p:txBody>
          <a:bodyPr>
            <a:normAutofit/>
          </a:bodyPr>
          <a:lstStyle/>
          <a:p>
            <a:r>
              <a:rPr lang="en-US" b="1" dirty="0"/>
              <a:t>Comedy and Satire</a:t>
            </a:r>
            <a:endParaRPr lang="en-US" dirty="0"/>
          </a:p>
        </p:txBody>
      </p:sp>
      <p:sp>
        <p:nvSpPr>
          <p:cNvPr id="3" name="Content Placeholder 2"/>
          <p:cNvSpPr>
            <a:spLocks noGrp="1"/>
          </p:cNvSpPr>
          <p:nvPr>
            <p:ph idx="1"/>
          </p:nvPr>
        </p:nvSpPr>
        <p:spPr>
          <a:xfrm>
            <a:off x="685330" y="2367092"/>
            <a:ext cx="5004665" cy="3424107"/>
          </a:xfrm>
        </p:spPr>
        <p:txBody>
          <a:bodyPr>
            <a:normAutofit/>
          </a:bodyPr>
          <a:lstStyle/>
          <a:p>
            <a:r>
              <a:rPr lang="en-US" dirty="0"/>
              <a:t>Jonson was known for his comedic plays and satirical works. He valued the role of comedy in highlighting human foibles and vices, aiming to correct and improve society through laughter and critique. He saw satire as a powerful means of social commentary.</a:t>
            </a:r>
          </a:p>
          <a:p>
            <a:endParaRPr lang="en-US" dirty="0"/>
          </a:p>
        </p:txBody>
      </p:sp>
    </p:spTree>
    <p:extLst>
      <p:ext uri="{BB962C8B-B14F-4D97-AF65-F5344CB8AC3E}">
        <p14:creationId xmlns:p14="http://schemas.microsoft.com/office/powerpoint/2010/main" val="346028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book">
            <a:extLst>
              <a:ext uri="{FF2B5EF4-FFF2-40B4-BE49-F238E27FC236}">
                <a16:creationId xmlns:a16="http://schemas.microsoft.com/office/drawing/2014/main" id="{49456026-8E23-F9C5-3434-9013A61ADA34}"/>
              </a:ext>
            </a:extLst>
          </p:cNvPr>
          <p:cNvPicPr>
            <a:picLocks noChangeAspect="1"/>
          </p:cNvPicPr>
          <p:nvPr/>
        </p:nvPicPr>
        <p:blipFill rotWithShape="1">
          <a:blip r:embed="rId2"/>
          <a:srcRect l="34657" r="35963"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Role of the Poet</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r>
              <a:rPr lang="en-US" dirty="0"/>
              <a:t>Jonson believed that a poet or writer should be a master of their craft, possessing a deep understanding of language, meter, and rhetorical techniques. He saw the poet as a figure with great responsibility, as their words could influence and impact society.</a:t>
            </a:r>
          </a:p>
        </p:txBody>
      </p:sp>
    </p:spTree>
    <p:extLst>
      <p:ext uri="{BB962C8B-B14F-4D97-AF65-F5344CB8AC3E}">
        <p14:creationId xmlns:p14="http://schemas.microsoft.com/office/powerpoint/2010/main" val="209739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AFC4247A-8B2A-111C-B134-18F7BEAC72E9}"/>
              </a:ext>
            </a:extLst>
          </p:cNvPr>
          <p:cNvPicPr>
            <a:picLocks noChangeAspect="1"/>
          </p:cNvPicPr>
          <p:nvPr/>
        </p:nvPicPr>
        <p:blipFill rotWithShape="1">
          <a:blip r:embed="rId2"/>
          <a:srcRect l="27375" r="43245"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a:t>Critique of Contemporary Writers</a:t>
            </a:r>
            <a:endParaRPr lang="en-US"/>
          </a:p>
        </p:txBody>
      </p:sp>
      <p:sp>
        <p:nvSpPr>
          <p:cNvPr id="3" name="Content Placeholder 2"/>
          <p:cNvSpPr>
            <a:spLocks noGrp="1"/>
          </p:cNvSpPr>
          <p:nvPr>
            <p:ph idx="1"/>
          </p:nvPr>
        </p:nvSpPr>
        <p:spPr>
          <a:xfrm>
            <a:off x="3348786" y="2367092"/>
            <a:ext cx="5004665" cy="3424107"/>
          </a:xfrm>
        </p:spPr>
        <p:txBody>
          <a:bodyPr>
            <a:normAutofit/>
          </a:bodyPr>
          <a:lstStyle/>
          <a:p>
            <a:r>
              <a:rPr lang="en-US" dirty="0"/>
              <a:t>In "Discoveries," Jonson occasionally criticized the works of his contemporaries, both playwrights and poets. He offered candid assessments of their strengths and weaknesses, often comparing them to the classical writers he admired.</a:t>
            </a:r>
          </a:p>
        </p:txBody>
      </p:sp>
    </p:spTree>
    <p:extLst>
      <p:ext uri="{BB962C8B-B14F-4D97-AF65-F5344CB8AC3E}">
        <p14:creationId xmlns:p14="http://schemas.microsoft.com/office/powerpoint/2010/main" val="122082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neatly stacked books">
            <a:extLst>
              <a:ext uri="{FF2B5EF4-FFF2-40B4-BE49-F238E27FC236}">
                <a16:creationId xmlns:a16="http://schemas.microsoft.com/office/drawing/2014/main" id="{401C2FA1-1A7E-CC6A-1363-CFEDF38F76C8}"/>
              </a:ext>
            </a:extLst>
          </p:cNvPr>
          <p:cNvPicPr>
            <a:picLocks noChangeAspect="1"/>
          </p:cNvPicPr>
          <p:nvPr/>
        </p:nvPicPr>
        <p:blipFill rotWithShape="1">
          <a:blip r:embed="rId2"/>
          <a:srcRect l="55170" r="15450"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Moral Function of Literature</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r>
              <a:rPr lang="en-US" dirty="0"/>
              <a:t>Jonson saw literature as a vehicle for moral instruction and edification. He believed that art should serve a higher purpose and contribute to the moral improvement of society.</a:t>
            </a:r>
          </a:p>
        </p:txBody>
      </p:sp>
    </p:spTree>
    <p:extLst>
      <p:ext uri="{BB962C8B-B14F-4D97-AF65-F5344CB8AC3E}">
        <p14:creationId xmlns:p14="http://schemas.microsoft.com/office/powerpoint/2010/main" val="358440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multi-coloured books">
            <a:extLst>
              <a:ext uri="{FF2B5EF4-FFF2-40B4-BE49-F238E27FC236}">
                <a16:creationId xmlns:a16="http://schemas.microsoft.com/office/drawing/2014/main" id="{0A2820BF-5528-E379-26B5-5F52055218E6}"/>
              </a:ext>
            </a:extLst>
          </p:cNvPr>
          <p:cNvPicPr>
            <a:picLocks noChangeAspect="1"/>
          </p:cNvPicPr>
          <p:nvPr/>
        </p:nvPicPr>
        <p:blipFill rotWithShape="1">
          <a:blip r:embed="rId2"/>
          <a:srcRect l="44348" r="38334" b="-1"/>
          <a:stretch/>
        </p:blipFill>
        <p:spPr>
          <a:xfrm>
            <a:off x="6118030" y="10"/>
            <a:ext cx="3025970"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18517"/>
            <a:ext cx="5004664" cy="1596177"/>
          </a:xfrm>
        </p:spPr>
        <p:txBody>
          <a:bodyPr>
            <a:normAutofit/>
          </a:bodyPr>
          <a:lstStyle/>
          <a:p>
            <a:r>
              <a:rPr lang="en-US" b="1" dirty="0"/>
              <a:t>Conclusion</a:t>
            </a:r>
            <a:endParaRPr lang="en-US" dirty="0"/>
          </a:p>
        </p:txBody>
      </p:sp>
      <p:sp>
        <p:nvSpPr>
          <p:cNvPr id="3" name="Content Placeholder 2"/>
          <p:cNvSpPr>
            <a:spLocks noGrp="1"/>
          </p:cNvSpPr>
          <p:nvPr>
            <p:ph idx="1"/>
          </p:nvPr>
        </p:nvSpPr>
        <p:spPr>
          <a:xfrm>
            <a:off x="685330" y="2367092"/>
            <a:ext cx="5004665" cy="3424107"/>
          </a:xfrm>
        </p:spPr>
        <p:txBody>
          <a:bodyPr>
            <a:normAutofit/>
          </a:bodyPr>
          <a:lstStyle/>
          <a:p>
            <a:pPr>
              <a:lnSpc>
                <a:spcPct val="110000"/>
              </a:lnSpc>
            </a:pPr>
            <a:r>
              <a:rPr lang="en-US" sz="1700"/>
              <a:t>Ben Jonson's literary criticism, particularly his adherence to classical principles, his emphasis on learning, and his belief in the moral power of literature, had a significant influence on subsequent generations of writers and contributed to the development of English literary traditions. His "Discoveries" remains an important text for understanding the literary ideals and principles of the English Renaissance.</a:t>
            </a:r>
          </a:p>
          <a:p>
            <a:pPr>
              <a:lnSpc>
                <a:spcPct val="110000"/>
              </a:lnSpc>
            </a:pPr>
            <a:endParaRPr lang="en-US" sz="1700"/>
          </a:p>
        </p:txBody>
      </p:sp>
    </p:spTree>
    <p:extLst>
      <p:ext uri="{BB962C8B-B14F-4D97-AF65-F5344CB8AC3E}">
        <p14:creationId xmlns:p14="http://schemas.microsoft.com/office/powerpoint/2010/main" val="14983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Rectangle 12">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ying a bow in an arrangment of presents">
            <a:extLst>
              <a:ext uri="{FF2B5EF4-FFF2-40B4-BE49-F238E27FC236}">
                <a16:creationId xmlns:a16="http://schemas.microsoft.com/office/drawing/2014/main" id="{27CA83A5-9000-31FE-FDA6-1C9DD547B1B6}"/>
              </a:ext>
            </a:extLst>
          </p:cNvPr>
          <p:cNvPicPr>
            <a:picLocks noChangeAspect="1"/>
          </p:cNvPicPr>
          <p:nvPr/>
        </p:nvPicPr>
        <p:blipFill rotWithShape="1">
          <a:blip r:embed="rId4">
            <a:alphaModFix amt="35000"/>
          </a:blip>
          <a:srcRect l="5954" r="5045" b="-1"/>
          <a:stretch/>
        </p:blipFill>
        <p:spPr>
          <a:xfrm>
            <a:off x="20" y="10"/>
            <a:ext cx="9143980" cy="6857990"/>
          </a:xfrm>
          <a:prstGeom prst="rect">
            <a:avLst/>
          </a:prstGeom>
        </p:spPr>
      </p:pic>
      <p:pic>
        <p:nvPicPr>
          <p:cNvPr id="15" name="Picture 14">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F97168D-503C-E67A-37B3-19B63F1A8529}"/>
              </a:ext>
            </a:extLst>
          </p:cNvPr>
          <p:cNvSpPr>
            <a:spLocks noGrp="1"/>
          </p:cNvSpPr>
          <p:nvPr>
            <p:ph type="title"/>
          </p:nvPr>
        </p:nvSpPr>
        <p:spPr>
          <a:xfrm>
            <a:off x="1313259" y="1300785"/>
            <a:ext cx="6517482" cy="2509213"/>
          </a:xfrm>
        </p:spPr>
        <p:txBody>
          <a:bodyPr vert="horz" lIns="91440" tIns="45720" rIns="91440" bIns="45720" rtlCol="0" anchor="b">
            <a:normAutofit/>
          </a:bodyPr>
          <a:lstStyle/>
          <a:p>
            <a:r>
              <a:rPr lang="en-US" sz="4800" dirty="0"/>
              <a:t>Thank you!</a:t>
            </a:r>
          </a:p>
        </p:txBody>
      </p:sp>
    </p:spTree>
    <p:extLst>
      <p:ext uri="{BB962C8B-B14F-4D97-AF65-F5344CB8AC3E}">
        <p14:creationId xmlns:p14="http://schemas.microsoft.com/office/powerpoint/2010/main" val="40938763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6FBACC-399D-45DD-933F-127688C0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13259" y="1300785"/>
            <a:ext cx="6517482" cy="2509213"/>
          </a:xfrm>
        </p:spPr>
        <p:txBody>
          <a:bodyPr>
            <a:normAutofit/>
          </a:bodyPr>
          <a:lstStyle/>
          <a:p>
            <a:r>
              <a:rPr lang="en-US" b="1" dirty="0"/>
              <a:t>Ben Jonson:</a:t>
            </a:r>
            <a:br>
              <a:rPr lang="en-US" b="1" dirty="0"/>
            </a:br>
            <a:r>
              <a:rPr lang="en-US" b="1" dirty="0"/>
              <a:t>Early life Literary Work</a:t>
            </a:r>
            <a:endParaRPr lang="en-US" dirty="0"/>
          </a:p>
        </p:txBody>
      </p:sp>
      <p:sp>
        <p:nvSpPr>
          <p:cNvPr id="3" name="Subtitle 2"/>
          <p:cNvSpPr>
            <a:spLocks noGrp="1"/>
          </p:cNvSpPr>
          <p:nvPr>
            <p:ph type="subTitle" idx="1"/>
          </p:nvPr>
        </p:nvSpPr>
        <p:spPr>
          <a:xfrm>
            <a:off x="1313259" y="3886200"/>
            <a:ext cx="6517482" cy="1371599"/>
          </a:xfrm>
        </p:spPr>
        <p:txBody>
          <a:bodyPr>
            <a:normAutofit/>
          </a:bodyPr>
          <a:lstStyle/>
          <a:p>
            <a:pPr>
              <a:lnSpc>
                <a:spcPct val="110000"/>
              </a:lnSpc>
            </a:pPr>
            <a:r>
              <a:rPr lang="en-US" sz="900">
                <a:solidFill>
                  <a:schemeClr val="tx1"/>
                </a:solidFill>
              </a:rPr>
              <a:t>Ben Jonson, an influential English playwright, poet, and literary critic of the Renaissance era, lived from 1572 to 1637. He expressed his thoughts on literary criticism in various works, including prefaces, dedications, and essays. Ben Jonson was born on June 11, 1572, in Westminster, London, to a clergyman father and a mother from a prominent landowning family.   His formal education was at Westminster School, where he received a classical education, studying Latin and the classics.  He briefly attended Cambridge University but left without obtaining a degree due to financial constraints.  Jonson joined the military and served as a volunteer soldier in the Low Countries (now Belgium and the Netherlands) during the Eighty Years' War.</a:t>
            </a:r>
          </a:p>
          <a:p>
            <a:pPr>
              <a:lnSpc>
                <a:spcPct val="110000"/>
              </a:lnSpc>
            </a:pPr>
            <a:endParaRPr lang="en-US" sz="900">
              <a:solidFill>
                <a:schemeClr val="tx1"/>
              </a:solidFill>
            </a:endParaRPr>
          </a:p>
        </p:txBody>
      </p:sp>
    </p:spTree>
    <p:extLst>
      <p:ext uri="{BB962C8B-B14F-4D97-AF65-F5344CB8AC3E}">
        <p14:creationId xmlns:p14="http://schemas.microsoft.com/office/powerpoint/2010/main" val="22593461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31" y="618517"/>
            <a:ext cx="7773338" cy="1596177"/>
          </a:xfrm>
        </p:spPr>
        <p:txBody>
          <a:bodyPr>
            <a:normAutofit/>
          </a:bodyPr>
          <a:lstStyle/>
          <a:p>
            <a:r>
              <a:rPr lang="en-US" b="1"/>
              <a:t>Literary Work</a:t>
            </a:r>
            <a:endParaRPr lang="en-US" dirty="0"/>
          </a:p>
        </p:txBody>
      </p:sp>
      <p:graphicFrame>
        <p:nvGraphicFramePr>
          <p:cNvPr id="5" name="Content Placeholder 2">
            <a:extLst>
              <a:ext uri="{FF2B5EF4-FFF2-40B4-BE49-F238E27FC236}">
                <a16:creationId xmlns:a16="http://schemas.microsoft.com/office/drawing/2014/main" id="{21AAFC00-7F86-6696-7EF2-AA43B2903D65}"/>
              </a:ext>
            </a:extLst>
          </p:cNvPr>
          <p:cNvGraphicFramePr>
            <a:graphicFrameLocks noGrp="1"/>
          </p:cNvGraphicFramePr>
          <p:nvPr>
            <p:ph idx="1"/>
            <p:extLst>
              <p:ext uri="{D42A27DB-BD31-4B8C-83A1-F6EECF244321}">
                <p14:modId xmlns:p14="http://schemas.microsoft.com/office/powerpoint/2010/main" val="206630933"/>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93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31" y="618517"/>
            <a:ext cx="7773338" cy="1596177"/>
          </a:xfrm>
        </p:spPr>
        <p:txBody>
          <a:bodyPr>
            <a:normAutofit/>
          </a:bodyPr>
          <a:lstStyle/>
          <a:p>
            <a:r>
              <a:rPr lang="en-US" b="1" dirty="0"/>
              <a:t>Notable Plays</a:t>
            </a:r>
            <a:endParaRPr lang="en-US" dirty="0"/>
          </a:p>
        </p:txBody>
      </p:sp>
      <p:graphicFrame>
        <p:nvGraphicFramePr>
          <p:cNvPr id="5" name="Content Placeholder 2">
            <a:extLst>
              <a:ext uri="{FF2B5EF4-FFF2-40B4-BE49-F238E27FC236}">
                <a16:creationId xmlns:a16="http://schemas.microsoft.com/office/drawing/2014/main" id="{DD0CE37B-F46B-44EC-AD46-6667CE31F44D}"/>
              </a:ext>
            </a:extLst>
          </p:cNvPr>
          <p:cNvGraphicFramePr>
            <a:graphicFrameLocks noGrp="1"/>
          </p:cNvGraphicFramePr>
          <p:nvPr>
            <p:ph idx="1"/>
            <p:extLst>
              <p:ext uri="{D42A27DB-BD31-4B8C-83A1-F6EECF244321}">
                <p14:modId xmlns:p14="http://schemas.microsoft.com/office/powerpoint/2010/main" val="433343014"/>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55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2"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2597" y="640831"/>
            <a:ext cx="2514096" cy="1573863"/>
          </a:xfrm>
        </p:spPr>
        <p:txBody>
          <a:bodyPr>
            <a:normAutofit/>
          </a:bodyPr>
          <a:lstStyle/>
          <a:p>
            <a:pPr algn="l"/>
            <a:r>
              <a:rPr lang="en-US" b="1" dirty="0"/>
              <a:t>Poetry</a:t>
            </a:r>
            <a:endParaRPr lang="en-US"/>
          </a:p>
        </p:txBody>
      </p:sp>
      <p:sp>
        <p:nvSpPr>
          <p:cNvPr id="3" name="Content Placeholder 2"/>
          <p:cNvSpPr>
            <a:spLocks noGrp="1"/>
          </p:cNvSpPr>
          <p:nvPr>
            <p:ph idx="1"/>
          </p:nvPr>
        </p:nvSpPr>
        <p:spPr>
          <a:xfrm>
            <a:off x="482597" y="2367092"/>
            <a:ext cx="2514096" cy="3881309"/>
          </a:xfrm>
        </p:spPr>
        <p:txBody>
          <a:bodyPr>
            <a:normAutofit/>
          </a:bodyPr>
          <a:lstStyle/>
          <a:p>
            <a:pPr>
              <a:lnSpc>
                <a:spcPct val="110000"/>
              </a:lnSpc>
            </a:pPr>
            <a:r>
              <a:rPr lang="en-US" sz="1400"/>
              <a:t>Jonson was also a skilled poet, and his poetry included elegies, epigrams, and other forms. He was known for his craftsmanship and mastery of various poetic styles.  His most famous poem is "To Penshurst," a celebration of the country estate of the Sidney family, which demonstrates his fondness for classical traditions and nature.</a:t>
            </a:r>
          </a:p>
          <a:p>
            <a:pPr>
              <a:lnSpc>
                <a:spcPct val="110000"/>
              </a:lnSpc>
            </a:pPr>
            <a:endParaRPr lang="en-US" sz="1400"/>
          </a:p>
        </p:txBody>
      </p:sp>
      <p:sp>
        <p:nvSpPr>
          <p:cNvPr id="13" name="Rectangle 1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3643"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en library">
            <a:extLst>
              <a:ext uri="{FF2B5EF4-FFF2-40B4-BE49-F238E27FC236}">
                <a16:creationId xmlns:a16="http://schemas.microsoft.com/office/drawing/2014/main" id="{3E6B0EDD-9F01-5E90-4C04-5326D61AA8F0}"/>
              </a:ext>
            </a:extLst>
          </p:cNvPr>
          <p:cNvPicPr>
            <a:picLocks noChangeAspect="1"/>
          </p:cNvPicPr>
          <p:nvPr/>
        </p:nvPicPr>
        <p:blipFill rotWithShape="1">
          <a:blip r:embed="rId3"/>
          <a:srcRect l="31691" r="13712" b="-1"/>
          <a:stretch/>
        </p:blipFill>
        <p:spPr>
          <a:xfrm>
            <a:off x="3534631" y="10"/>
            <a:ext cx="5609368" cy="6857990"/>
          </a:xfrm>
          <a:prstGeom prst="rect">
            <a:avLst/>
          </a:prstGeom>
        </p:spPr>
      </p:pic>
      <p:pic>
        <p:nvPicPr>
          <p:cNvPr id="15" name="Picture 1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3488431" y="0"/>
            <a:ext cx="5655569" cy="6858000"/>
          </a:xfrm>
          <a:prstGeom prst="rect">
            <a:avLst/>
          </a:prstGeom>
        </p:spPr>
      </p:pic>
    </p:spTree>
    <p:extLst>
      <p:ext uri="{BB962C8B-B14F-4D97-AF65-F5344CB8AC3E}">
        <p14:creationId xmlns:p14="http://schemas.microsoft.com/office/powerpoint/2010/main" val="272373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book">
            <a:extLst>
              <a:ext uri="{FF2B5EF4-FFF2-40B4-BE49-F238E27FC236}">
                <a16:creationId xmlns:a16="http://schemas.microsoft.com/office/drawing/2014/main" id="{BB3EDEE8-6463-D49C-9009-C91910F087AB}"/>
              </a:ext>
            </a:extLst>
          </p:cNvPr>
          <p:cNvPicPr>
            <a:picLocks noChangeAspect="1"/>
          </p:cNvPicPr>
          <p:nvPr/>
        </p:nvPicPr>
        <p:blipFill rotWithShape="1">
          <a:blip r:embed="rId2"/>
          <a:srcRect l="34657" r="35963"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Literary Criticism</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pPr>
              <a:lnSpc>
                <a:spcPct val="110000"/>
              </a:lnSpc>
            </a:pPr>
            <a:r>
              <a:rPr lang="en-US" sz="1400"/>
              <a:t>Jonson was one of the first English writers to engage in formal literary criticism. His influential essay, "Discoveries," offers insights into various literary and artistic topics.  In "Discoveries," Jonson critiques his contemporaries, discusses the role of the poet, and emphasizes the importance of imitation and study of classical writers. One of the most notable pieces of his literary criticism is his work titled "Discoveries," also known as "Timber," which is a collection of notes and observations on various literary and artistic topics. Here are some key points from Jonson's literary criticism:</a:t>
            </a:r>
          </a:p>
          <a:p>
            <a:pPr>
              <a:lnSpc>
                <a:spcPct val="110000"/>
              </a:lnSpc>
            </a:pPr>
            <a:endParaRPr lang="en-US" sz="1400"/>
          </a:p>
        </p:txBody>
      </p:sp>
    </p:spTree>
    <p:extLst>
      <p:ext uri="{BB962C8B-B14F-4D97-AF65-F5344CB8AC3E}">
        <p14:creationId xmlns:p14="http://schemas.microsoft.com/office/powerpoint/2010/main" val="78717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ulpture of a head">
            <a:extLst>
              <a:ext uri="{FF2B5EF4-FFF2-40B4-BE49-F238E27FC236}">
                <a16:creationId xmlns:a16="http://schemas.microsoft.com/office/drawing/2014/main" id="{6B812B56-F700-F237-4DC3-C205D9FBD3FD}"/>
              </a:ext>
            </a:extLst>
          </p:cNvPr>
          <p:cNvPicPr>
            <a:picLocks noChangeAspect="1"/>
          </p:cNvPicPr>
          <p:nvPr/>
        </p:nvPicPr>
        <p:blipFill rotWithShape="1">
          <a:blip r:embed="rId2"/>
          <a:srcRect l="19935" r="50684"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Classicism and Ancient Models</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r>
              <a:rPr lang="en-US" sz="1900"/>
              <a:t>Jonson was a strong advocate of classicism and believed that the works of ancient Greek and Roman writers, such as Aristotle, Horace, and Plutarch, provided excellent models for literary composition. He admired the discipline and structure of classical literature and encouraged writers to emulate these models.</a:t>
            </a:r>
          </a:p>
          <a:p>
            <a:endParaRPr lang="en-US" sz="1900"/>
          </a:p>
        </p:txBody>
      </p:sp>
    </p:spTree>
    <p:extLst>
      <p:ext uri="{BB962C8B-B14F-4D97-AF65-F5344CB8AC3E}">
        <p14:creationId xmlns:p14="http://schemas.microsoft.com/office/powerpoint/2010/main" val="243941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BB78C4-88D5-E2D5-8BF5-1B0CBBD8959F}"/>
              </a:ext>
            </a:extLst>
          </p:cNvPr>
          <p:cNvPicPr>
            <a:picLocks noChangeAspect="1"/>
          </p:cNvPicPr>
          <p:nvPr/>
        </p:nvPicPr>
        <p:blipFill rotWithShape="1">
          <a:blip r:embed="rId2"/>
          <a:srcRect l="35343" r="39899"/>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Importance of Learning and Knowledge</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r>
              <a:rPr lang="en-US" dirty="0"/>
              <a:t>Jonson valued learning and scholarship, and he believed that a writer should be well-versed in various disciplines, such as history, philosophy, and languages. He saw knowledge as essential for enriching one's writing and achieving excellence in the craft.</a:t>
            </a:r>
          </a:p>
        </p:txBody>
      </p:sp>
    </p:spTree>
    <p:extLst>
      <p:ext uri="{BB962C8B-B14F-4D97-AF65-F5344CB8AC3E}">
        <p14:creationId xmlns:p14="http://schemas.microsoft.com/office/powerpoint/2010/main" val="319443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image of a hand touching flowers">
            <a:extLst>
              <a:ext uri="{FF2B5EF4-FFF2-40B4-BE49-F238E27FC236}">
                <a16:creationId xmlns:a16="http://schemas.microsoft.com/office/drawing/2014/main" id="{4C540370-A6B2-9CF8-A680-05012DFDB2B4}"/>
              </a:ext>
            </a:extLst>
          </p:cNvPr>
          <p:cNvPicPr>
            <a:picLocks noChangeAspect="1"/>
          </p:cNvPicPr>
          <p:nvPr/>
        </p:nvPicPr>
        <p:blipFill rotWithShape="1">
          <a:blip r:embed="rId2"/>
          <a:srcRect l="18338" r="52281" b="-1"/>
          <a:stretch/>
        </p:blipFill>
        <p:spPr>
          <a:xfrm>
            <a:off x="20" y="10"/>
            <a:ext cx="3018550"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570"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US" b="1" dirty="0"/>
              <a:t>Distinction between "Art" and "Nature"</a:t>
            </a:r>
            <a:endParaRPr lang="en-US" dirty="0"/>
          </a:p>
        </p:txBody>
      </p:sp>
      <p:sp>
        <p:nvSpPr>
          <p:cNvPr id="3" name="Content Placeholder 2"/>
          <p:cNvSpPr>
            <a:spLocks noGrp="1"/>
          </p:cNvSpPr>
          <p:nvPr>
            <p:ph idx="1"/>
          </p:nvPr>
        </p:nvSpPr>
        <p:spPr>
          <a:xfrm>
            <a:off x="3348786" y="2367092"/>
            <a:ext cx="5004665" cy="3424107"/>
          </a:xfrm>
        </p:spPr>
        <p:txBody>
          <a:bodyPr>
            <a:normAutofit/>
          </a:bodyPr>
          <a:lstStyle/>
          <a:p>
            <a:r>
              <a:rPr lang="en-US" dirty="0"/>
              <a:t>Jonson discussed the difference between artifice (art) and nature in writing. He argued that a successful writer should strike a balance between creative imagination (art) and an authentic portrayal of human behavior and emotions (nature) to create believable and compelling characters.</a:t>
            </a:r>
          </a:p>
          <a:p>
            <a:endParaRPr lang="en-US" dirty="0"/>
          </a:p>
        </p:txBody>
      </p:sp>
    </p:spTree>
    <p:extLst>
      <p:ext uri="{BB962C8B-B14F-4D97-AF65-F5344CB8AC3E}">
        <p14:creationId xmlns:p14="http://schemas.microsoft.com/office/powerpoint/2010/main" val="199553698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24</TotalTime>
  <Words>988</Words>
  <Application>Microsoft Office PowerPoint</Application>
  <PresentationFormat>On-screen Show (4:3)</PresentationFormat>
  <Paragraphs>36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Tw Cen MT</vt:lpstr>
      <vt:lpstr>Droplet</vt:lpstr>
      <vt:lpstr>Literary Criticism  (BA-TY)</vt:lpstr>
      <vt:lpstr>Ben Jonson: Early life Literary Work</vt:lpstr>
      <vt:lpstr>Literary Work</vt:lpstr>
      <vt:lpstr>Notable Plays</vt:lpstr>
      <vt:lpstr>Poetry</vt:lpstr>
      <vt:lpstr>Literary Criticism</vt:lpstr>
      <vt:lpstr>Classicism and Ancient Models</vt:lpstr>
      <vt:lpstr>Importance of Learning and Knowledge</vt:lpstr>
      <vt:lpstr>Distinction between "Art" and "Nature"</vt:lpstr>
      <vt:lpstr>Verisimilitude and Realism</vt:lpstr>
      <vt:lpstr>Comedy and Satire</vt:lpstr>
      <vt:lpstr>Role of the Poet</vt:lpstr>
      <vt:lpstr>Critique of Contemporary Writers</vt:lpstr>
      <vt:lpstr>Moral Function of Literature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kishore nakhate</dc:creator>
  <cp:lastModifiedBy>meghana joshi</cp:lastModifiedBy>
  <cp:revision>6</cp:revision>
  <dcterms:created xsi:type="dcterms:W3CDTF">2023-08-03T12:27:37Z</dcterms:created>
  <dcterms:modified xsi:type="dcterms:W3CDTF">2023-08-03T14:43:00Z</dcterms:modified>
</cp:coreProperties>
</file>